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  <p:sldId id="268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.com/less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6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tangolo 3"/>
          <p:cNvSpPr txBox="1"/>
          <p:nvPr/>
        </p:nvSpPr>
        <p:spPr>
          <a:xfrm>
            <a:off x="372532" y="186266"/>
            <a:ext cx="11277601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 b="1">
                <a:ln w="9524">
                  <a:solidFill>
                    <a:srgbClr val="FFFFFF"/>
                  </a:solidFill>
                </a:ln>
                <a:solidFill>
                  <a:srgbClr val="2E75B6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</a:defRPr>
            </a:pPr>
            <a:r>
              <a:t>ERASMUS+ Ka1  Staff Mobility</a:t>
            </a:r>
            <a:br/>
            <a:r>
              <a:t>LONDON 11-22 SEPTEMBER 2017</a:t>
            </a:r>
          </a:p>
        </p:txBody>
      </p:sp>
      <p:sp>
        <p:nvSpPr>
          <p:cNvPr id="113" name="Segnaposto contenuto 8"/>
          <p:cNvSpPr txBox="1"/>
          <p:nvPr/>
        </p:nvSpPr>
        <p:spPr>
          <a:xfrm>
            <a:off x="838200" y="1825625"/>
            <a:ext cx="10515600" cy="401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 sz="2800"/>
            </a:pPr>
            <a:r>
              <a:t>       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   </a:t>
            </a:r>
            <a:r>
              <a:rPr sz="3200" b="1">
                <a:ln w="22225">
                  <a:solidFill>
                    <a:schemeClr val="accent2"/>
                  </a:solidFill>
                </a:ln>
                <a:solidFill>
                  <a:srgbClr val="F8CBAD"/>
                </a:solidFill>
              </a:rPr>
              <a:t>«A BETTER SCHOOL TO CHANGE OUR TERRITORY»</a:t>
            </a:r>
          </a:p>
        </p:txBody>
      </p:sp>
      <p:pic>
        <p:nvPicPr>
          <p:cNvPr id="114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1711" y="2090736"/>
            <a:ext cx="7648576" cy="2676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Museums</a:t>
            </a:r>
            <a:r>
              <a:rPr lang="it-IT" sz="2800" dirty="0" smtClean="0"/>
              <a:t>    </a:t>
            </a:r>
            <a:r>
              <a:rPr lang="it-IT" sz="2800" dirty="0" err="1" smtClean="0">
                <a:solidFill>
                  <a:srgbClr val="00B0F0"/>
                </a:solidFill>
              </a:rPr>
              <a:t>Gathering</a:t>
            </a:r>
            <a:r>
              <a:rPr lang="it-IT" sz="2800" dirty="0" smtClean="0">
                <a:solidFill>
                  <a:srgbClr val="00B0F0"/>
                </a:solidFill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</a:rPr>
              <a:t>ideas</a:t>
            </a:r>
            <a:r>
              <a:rPr lang="it-IT" sz="2800" dirty="0" smtClean="0">
                <a:solidFill>
                  <a:srgbClr val="00B0F0"/>
                </a:solidFill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</a:rPr>
              <a:t>for</a:t>
            </a:r>
            <a:r>
              <a:rPr lang="it-IT" sz="2800" dirty="0" smtClean="0">
                <a:solidFill>
                  <a:srgbClr val="00B0F0"/>
                </a:solidFill>
              </a:rPr>
              <a:t> a </a:t>
            </a:r>
            <a:r>
              <a:rPr lang="it-IT" sz="2800" dirty="0" err="1" smtClean="0">
                <a:solidFill>
                  <a:srgbClr val="00B0F0"/>
                </a:solidFill>
              </a:rPr>
              <a:t>lesson</a:t>
            </a:r>
            <a:r>
              <a:rPr lang="it-IT" sz="2800" dirty="0" smtClean="0">
                <a:solidFill>
                  <a:srgbClr val="00B0F0"/>
                </a:solidFill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</a:rPr>
              <a:t>to</a:t>
            </a:r>
            <a:r>
              <a:rPr lang="it-IT" sz="2800" dirty="0" smtClean="0">
                <a:solidFill>
                  <a:srgbClr val="00B0F0"/>
                </a:solidFill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</a:rPr>
              <a:t>present</a:t>
            </a:r>
            <a:r>
              <a:rPr lang="it-IT" sz="2800" dirty="0" smtClean="0">
                <a:solidFill>
                  <a:srgbClr val="00B0F0"/>
                </a:solidFill>
              </a:rPr>
              <a:t> the </a:t>
            </a:r>
            <a:r>
              <a:rPr lang="it-IT" sz="2800" dirty="0" err="1" smtClean="0">
                <a:solidFill>
                  <a:srgbClr val="00B0F0"/>
                </a:solidFill>
              </a:rPr>
              <a:t>following</a:t>
            </a:r>
            <a:r>
              <a:rPr lang="it-IT" sz="2800" dirty="0" smtClean="0">
                <a:solidFill>
                  <a:srgbClr val="00B0F0"/>
                </a:solidFill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</a:rPr>
              <a:t>day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it-IT" dirty="0" err="1" smtClean="0">
                <a:solidFill>
                  <a:srgbClr val="0070C0"/>
                </a:solidFill>
              </a:rPr>
              <a:t>British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Museum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 err="1" smtClean="0">
                <a:solidFill>
                  <a:srgbClr val="0070C0"/>
                </a:solidFill>
              </a:rPr>
              <a:t>Natural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History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Museum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British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41" y="2273147"/>
            <a:ext cx="7272234" cy="3631894"/>
          </a:xfrm>
          <a:prstGeom prst="rect">
            <a:avLst/>
          </a:prstGeom>
        </p:spPr>
      </p:pic>
      <p:pic>
        <p:nvPicPr>
          <p:cNvPr id="5" name="Immagine 4" descr="sc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7" y="2677099"/>
            <a:ext cx="3171825" cy="322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The Wellcome </a:t>
            </a:r>
            <a:r>
              <a:rPr lang="it-IT" dirty="0" err="1" smtClean="0"/>
              <a:t>Collection</a:t>
            </a:r>
            <a:r>
              <a:rPr lang="it-IT" dirty="0" smtClean="0"/>
              <a:t> and </a:t>
            </a:r>
            <a:br>
              <a:rPr lang="it-IT" dirty="0" smtClean="0"/>
            </a:br>
            <a:r>
              <a:rPr lang="it-IT" dirty="0" smtClean="0"/>
              <a:t>  The  National </a:t>
            </a:r>
            <a:r>
              <a:rPr lang="it-IT" dirty="0" err="1" smtClean="0"/>
              <a:t>Gallery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Segnaposto immagine 4" descr="na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56" b="10256"/>
          <a:stretch>
            <a:fillRect/>
          </a:stretch>
        </p:blipFill>
        <p:spPr>
          <a:xfrm>
            <a:off x="6687239" y="1046939"/>
            <a:ext cx="5136461" cy="361674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err="1" smtClean="0"/>
              <a:t>During</a:t>
            </a:r>
            <a:r>
              <a:rPr lang="it-IT" sz="1800" dirty="0" smtClean="0"/>
              <a:t>  </a:t>
            </a:r>
            <a:r>
              <a:rPr lang="it-IT" sz="1800" dirty="0" err="1" smtClean="0"/>
              <a:t>guided</a:t>
            </a:r>
            <a:r>
              <a:rPr lang="it-IT" sz="1800" dirty="0" smtClean="0"/>
              <a:t> </a:t>
            </a:r>
            <a:r>
              <a:rPr lang="it-IT" sz="1800" dirty="0" err="1" smtClean="0"/>
              <a:t>visits</a:t>
            </a:r>
            <a:r>
              <a:rPr lang="it-IT" sz="1800" dirty="0" smtClean="0"/>
              <a:t> at the </a:t>
            </a:r>
            <a:r>
              <a:rPr lang="it-IT" sz="1800" dirty="0" err="1" smtClean="0"/>
              <a:t>museums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practised</a:t>
            </a:r>
            <a:r>
              <a:rPr lang="it-IT" sz="1800" dirty="0" smtClean="0"/>
              <a:t> </a:t>
            </a:r>
            <a:r>
              <a:rPr lang="it-IT" sz="1800" dirty="0" err="1" smtClean="0"/>
              <a:t>suggestions</a:t>
            </a:r>
            <a:r>
              <a:rPr lang="it-IT" sz="1800" dirty="0" smtClean="0"/>
              <a:t> and input </a:t>
            </a:r>
            <a:r>
              <a:rPr lang="it-IT" sz="1800" dirty="0" err="1" smtClean="0"/>
              <a:t>received</a:t>
            </a:r>
            <a:r>
              <a:rPr lang="it-IT" sz="1800" dirty="0" smtClean="0"/>
              <a:t> at </a:t>
            </a:r>
            <a:r>
              <a:rPr lang="it-IT" sz="1800" dirty="0" err="1" smtClean="0"/>
              <a:t>school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get</a:t>
            </a:r>
            <a:r>
              <a:rPr lang="it-IT" sz="1800" dirty="0" smtClean="0"/>
              <a:t> </a:t>
            </a:r>
            <a:r>
              <a:rPr lang="it-IT" sz="1800" dirty="0" err="1" smtClean="0"/>
              <a:t>students</a:t>
            </a:r>
            <a:r>
              <a:rPr lang="it-IT" sz="1800" dirty="0" smtClean="0"/>
              <a:t> </a:t>
            </a:r>
            <a:r>
              <a:rPr lang="it-IT" sz="1800" dirty="0" err="1" smtClean="0"/>
              <a:t>involved</a:t>
            </a:r>
            <a:r>
              <a:rPr lang="it-IT" sz="1800" dirty="0" smtClean="0"/>
              <a:t> </a:t>
            </a:r>
            <a:r>
              <a:rPr lang="it-IT" sz="1800" dirty="0" err="1" smtClean="0"/>
              <a:t>before</a:t>
            </a:r>
            <a:r>
              <a:rPr lang="it-IT" sz="1800" dirty="0" smtClean="0"/>
              <a:t>, </a:t>
            </a:r>
            <a:r>
              <a:rPr lang="it-IT" sz="1800" dirty="0" err="1" smtClean="0"/>
              <a:t>whilst</a:t>
            </a:r>
            <a:r>
              <a:rPr lang="it-IT" sz="1800" dirty="0" smtClean="0"/>
              <a:t> and </a:t>
            </a:r>
            <a:r>
              <a:rPr lang="it-IT" sz="1800" dirty="0" err="1" smtClean="0"/>
              <a:t>after</a:t>
            </a:r>
            <a:r>
              <a:rPr lang="it-IT" sz="1800" dirty="0" smtClean="0"/>
              <a:t>.</a:t>
            </a:r>
          </a:p>
          <a:p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tried</a:t>
            </a:r>
            <a:r>
              <a:rPr lang="it-IT" sz="1800" dirty="0" smtClean="0"/>
              <a:t> some </a:t>
            </a:r>
            <a:r>
              <a:rPr lang="it-IT" sz="1800" dirty="0" err="1" smtClean="0"/>
              <a:t>games</a:t>
            </a:r>
            <a:r>
              <a:rPr lang="it-IT" sz="1800" dirty="0" smtClean="0"/>
              <a:t> and </a:t>
            </a:r>
            <a:r>
              <a:rPr lang="it-IT" sz="1800" dirty="0" err="1" smtClean="0"/>
              <a:t>acticities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students</a:t>
            </a:r>
            <a:r>
              <a:rPr lang="it-IT" sz="1800" dirty="0" smtClean="0"/>
              <a:t> </a:t>
            </a:r>
            <a:r>
              <a:rPr lang="it-IT" sz="1800" dirty="0" err="1" smtClean="0"/>
              <a:t>like</a:t>
            </a:r>
            <a:r>
              <a:rPr lang="it-IT" sz="1800" dirty="0" smtClean="0"/>
              <a:t> the </a:t>
            </a:r>
            <a:r>
              <a:rPr lang="it-IT" sz="1800" dirty="0" err="1" smtClean="0"/>
              <a:t>treasure</a:t>
            </a:r>
            <a:r>
              <a:rPr lang="it-IT" sz="1800" dirty="0" smtClean="0"/>
              <a:t> </a:t>
            </a:r>
            <a:r>
              <a:rPr lang="it-IT" sz="1800" dirty="0" err="1" smtClean="0"/>
              <a:t>hunt</a:t>
            </a:r>
            <a:r>
              <a:rPr lang="it-IT" sz="1800" dirty="0" smtClean="0"/>
              <a:t>.</a:t>
            </a:r>
          </a:p>
          <a:p>
            <a:endParaRPr lang="it-IT" sz="1800" dirty="0" smtClean="0"/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day</a:t>
            </a:r>
            <a:r>
              <a:rPr lang="it-IT" sz="1800" dirty="0" smtClean="0"/>
              <a:t> </a:t>
            </a:r>
            <a:r>
              <a:rPr lang="it-IT" sz="1800" dirty="0" err="1" smtClean="0"/>
              <a:t>after</a:t>
            </a:r>
            <a:r>
              <a:rPr lang="it-IT" sz="1800" dirty="0" smtClean="0"/>
              <a:t> the </a:t>
            </a:r>
            <a:r>
              <a:rPr lang="it-IT" sz="1800" dirty="0" err="1" smtClean="0"/>
              <a:t>visits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 </a:t>
            </a:r>
            <a:r>
              <a:rPr lang="it-IT" sz="1800" dirty="0" err="1" smtClean="0"/>
              <a:t>prepared</a:t>
            </a:r>
            <a:r>
              <a:rPr lang="it-IT" sz="1800" dirty="0" smtClean="0"/>
              <a:t> some </a:t>
            </a:r>
            <a:r>
              <a:rPr lang="it-IT" sz="1800" dirty="0" err="1" smtClean="0"/>
              <a:t>lesson</a:t>
            </a:r>
            <a:r>
              <a:rPr lang="it-IT" sz="1800" dirty="0" smtClean="0"/>
              <a:t> </a:t>
            </a:r>
            <a:r>
              <a:rPr lang="it-IT" sz="1800" dirty="0" err="1" smtClean="0"/>
              <a:t>plans</a:t>
            </a:r>
            <a:r>
              <a:rPr lang="it-IT" sz="1800" dirty="0" smtClean="0"/>
              <a:t>,</a:t>
            </a:r>
            <a:r>
              <a:rPr lang="it-IT" sz="1800" dirty="0" err="1" smtClean="0"/>
              <a:t>using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tools</a:t>
            </a:r>
            <a:r>
              <a:rPr lang="it-IT" sz="1800" dirty="0" smtClean="0"/>
              <a:t> </a:t>
            </a:r>
            <a:r>
              <a:rPr lang="it-IT" sz="1800" dirty="0" err="1" smtClean="0"/>
              <a:t>such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: </a:t>
            </a:r>
            <a:r>
              <a:rPr lang="it-IT" sz="1800" dirty="0" err="1" smtClean="0"/>
              <a:t>linoit</a:t>
            </a:r>
            <a:r>
              <a:rPr lang="it-IT" sz="1800" dirty="0" smtClean="0"/>
              <a:t>, </a:t>
            </a:r>
            <a:r>
              <a:rPr lang="it-IT" sz="1800" dirty="0" err="1" smtClean="0"/>
              <a:t>padlet</a:t>
            </a:r>
            <a:r>
              <a:rPr lang="it-IT" sz="1800" dirty="0" smtClean="0"/>
              <a:t> and </a:t>
            </a:r>
            <a:r>
              <a:rPr lang="it-IT" sz="1800" dirty="0" err="1" smtClean="0"/>
              <a:t>blendspace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pic>
        <p:nvPicPr>
          <p:cNvPr id="2050" name="Picture 2" descr="C:\Users\docenti\Downloads\IMG-20171011-WA00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024" y="704161"/>
            <a:ext cx="3706566" cy="277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visited</a:t>
            </a:r>
            <a:r>
              <a:rPr lang="it-IT" dirty="0" smtClean="0"/>
              <a:t> Oxford and Canterbury,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smtClean="0"/>
              <a:t>historical,</a:t>
            </a:r>
            <a:r>
              <a:rPr lang="it-IT" dirty="0" err="1" smtClean="0"/>
              <a:t>artistic</a:t>
            </a:r>
            <a:r>
              <a:rPr lang="it-IT" dirty="0" smtClean="0"/>
              <a:t> and cultural </a:t>
            </a:r>
            <a:r>
              <a:rPr lang="it-IT" dirty="0" err="1" smtClean="0"/>
              <a:t>heritage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excursions</a:t>
            </a:r>
            <a:r>
              <a:rPr lang="it-IT" dirty="0" smtClean="0"/>
              <a:t> </a:t>
            </a:r>
            <a:r>
              <a:rPr lang="it-IT" dirty="0" err="1" smtClean="0"/>
              <a:t>gave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the </a:t>
            </a:r>
            <a:r>
              <a:rPr lang="it-IT" dirty="0" err="1" smtClean="0"/>
              <a:t>opportunity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endParaRPr lang="it-IT" dirty="0" smtClean="0"/>
          </a:p>
          <a:p>
            <a:r>
              <a:rPr lang="it-IT" dirty="0" err="1" smtClean="0"/>
              <a:t>have</a:t>
            </a:r>
            <a:r>
              <a:rPr lang="it-IT" dirty="0" smtClean="0"/>
              <a:t>  a </a:t>
            </a:r>
            <a:r>
              <a:rPr lang="it-IT" dirty="0" err="1" smtClean="0"/>
              <a:t>lesson</a:t>
            </a:r>
            <a:r>
              <a:rPr lang="it-IT" dirty="0" smtClean="0"/>
              <a:t> in </a:t>
            </a:r>
          </a:p>
          <a:p>
            <a:r>
              <a:rPr lang="it-IT" dirty="0" smtClean="0">
                <a:solidFill>
                  <a:srgbClr val="92D050"/>
                </a:solidFill>
              </a:rPr>
              <a:t>“</a:t>
            </a:r>
            <a:r>
              <a:rPr lang="it-IT" sz="2000" dirty="0" err="1" smtClean="0">
                <a:solidFill>
                  <a:srgbClr val="92D050"/>
                </a:solidFill>
              </a:rPr>
              <a:t>open-air</a:t>
            </a:r>
            <a:r>
              <a:rPr lang="it-IT" sz="2000" dirty="0" smtClean="0">
                <a:solidFill>
                  <a:srgbClr val="92D050"/>
                </a:solidFill>
              </a:rPr>
              <a:t> </a:t>
            </a:r>
          </a:p>
          <a:p>
            <a:r>
              <a:rPr lang="it-IT" sz="2000" dirty="0" err="1" smtClean="0">
                <a:solidFill>
                  <a:srgbClr val="92D050"/>
                </a:solidFill>
              </a:rPr>
              <a:t>museums</a:t>
            </a:r>
            <a:r>
              <a:rPr lang="it-IT" sz="2000" dirty="0" smtClean="0">
                <a:solidFill>
                  <a:srgbClr val="92D050"/>
                </a:solidFill>
              </a:rPr>
              <a:t>!”</a:t>
            </a:r>
          </a:p>
        </p:txBody>
      </p:sp>
      <p:pic>
        <p:nvPicPr>
          <p:cNvPr id="3075" name="Picture 3" descr="C:\Users\docenti\Desktop\IMG-20171011-WA0008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9545" b="29545"/>
          <a:stretch>
            <a:fillRect/>
          </a:stretch>
        </p:blipFill>
        <p:spPr bwMode="auto">
          <a:xfrm>
            <a:off x="3536415" y="512567"/>
            <a:ext cx="3671218" cy="2002483"/>
          </a:xfrm>
          <a:prstGeom prst="rect">
            <a:avLst/>
          </a:prstGeom>
          <a:noFill/>
        </p:spPr>
      </p:pic>
      <p:pic>
        <p:nvPicPr>
          <p:cNvPr id="3078" name="Picture 6" descr="C:\Users\docenti\Desktop\IMG-20171011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6709" y="512567"/>
            <a:ext cx="2777202" cy="3702936"/>
          </a:xfrm>
          <a:prstGeom prst="rect">
            <a:avLst/>
          </a:prstGeom>
          <a:noFill/>
        </p:spPr>
      </p:pic>
      <p:pic>
        <p:nvPicPr>
          <p:cNvPr id="3079" name="Picture 7" descr="C:\Users\docenti\Desktop\IMG-20171011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207" y="2515050"/>
            <a:ext cx="3028415" cy="3886872"/>
          </a:xfrm>
          <a:prstGeom prst="rect">
            <a:avLst/>
          </a:prstGeom>
          <a:noFill/>
        </p:spPr>
      </p:pic>
      <p:pic>
        <p:nvPicPr>
          <p:cNvPr id="3080" name="Picture 8" descr="C:\Users\docenti\Desktop\WP_20170917_13_25_57_Pro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032970" y="1338665"/>
            <a:ext cx="3717589" cy="2095707"/>
          </a:xfrm>
          <a:prstGeom prst="rect">
            <a:avLst/>
          </a:prstGeom>
          <a:noFill/>
        </p:spPr>
      </p:pic>
      <p:pic>
        <p:nvPicPr>
          <p:cNvPr id="3081" name="Picture 9" descr="C:\Users\docenti\Desktop\IMG-20170917-WA0009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3730" y="2530207"/>
            <a:ext cx="2835007" cy="3871715"/>
          </a:xfrm>
          <a:prstGeom prst="rect">
            <a:avLst/>
          </a:prstGeom>
          <a:noFill/>
        </p:spPr>
      </p:pic>
      <p:pic>
        <p:nvPicPr>
          <p:cNvPr id="3082" name="Picture 10" descr="C:\Users\docenti\Desktop\IMG-20171011-WA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8774" y="4427073"/>
            <a:ext cx="3510844" cy="1974849"/>
          </a:xfrm>
          <a:prstGeom prst="rect">
            <a:avLst/>
          </a:prstGeom>
          <a:noFill/>
        </p:spPr>
      </p:pic>
      <p:pic>
        <p:nvPicPr>
          <p:cNvPr id="3083" name="Picture 11" descr="C:\Users\docenti\Desktop\IMG-20171011-WA0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3504" y="4215503"/>
            <a:ext cx="1344058" cy="2186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ottotitolo 2"/>
          <p:cNvSpPr txBox="1">
            <a:spLocks noGrp="1"/>
          </p:cNvSpPr>
          <p:nvPr>
            <p:ph type="subTitle" idx="1"/>
          </p:nvPr>
        </p:nvSpPr>
        <p:spPr>
          <a:xfrm>
            <a:off x="4250723" y="3602037"/>
            <a:ext cx="6417277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l"/>
            <a:r>
              <a:rPr lang="it-IT" sz="1800" dirty="0" smtClean="0"/>
              <a:t>Adriana </a:t>
            </a:r>
            <a:r>
              <a:rPr lang="it-IT" sz="1800" dirty="0" err="1" smtClean="0"/>
              <a:t>butera</a:t>
            </a:r>
            <a:r>
              <a:rPr lang="it-IT" sz="1800" dirty="0" smtClean="0"/>
              <a:t>,</a:t>
            </a:r>
            <a:r>
              <a:rPr lang="it-IT" sz="1800" dirty="0" err="1" smtClean="0"/>
              <a:t>Monia</a:t>
            </a:r>
            <a:r>
              <a:rPr lang="it-IT" sz="1800" dirty="0" smtClean="0"/>
              <a:t> </a:t>
            </a:r>
            <a:r>
              <a:rPr lang="it-IT" sz="1800" dirty="0" err="1" smtClean="0"/>
              <a:t>camarda</a:t>
            </a:r>
            <a:r>
              <a:rPr lang="it-IT" sz="1800" dirty="0" smtClean="0"/>
              <a:t>, Rina </a:t>
            </a:r>
            <a:r>
              <a:rPr lang="it-IT" sz="1800" dirty="0" err="1" smtClean="0"/>
              <a:t>Carfì</a:t>
            </a:r>
            <a:r>
              <a:rPr lang="it-IT" sz="1800" dirty="0" smtClean="0"/>
              <a:t>, Marisa </a:t>
            </a:r>
            <a:r>
              <a:rPr lang="it-IT" sz="1800" dirty="0" err="1" smtClean="0"/>
              <a:t>cuffaro</a:t>
            </a:r>
            <a:r>
              <a:rPr lang="it-IT" sz="1800" dirty="0" smtClean="0"/>
              <a:t>,Antonella Lepanto,Giovanni Parisi,Francesca </a:t>
            </a:r>
            <a:r>
              <a:rPr lang="it-IT" sz="1800" dirty="0" err="1" smtClean="0"/>
              <a:t>Starrabba</a:t>
            </a:r>
            <a:r>
              <a:rPr lang="it-IT" sz="1800" dirty="0" smtClean="0"/>
              <a:t> e Mariuccia Taddeo.</a:t>
            </a:r>
            <a:endParaRPr sz="1800"/>
          </a:p>
        </p:txBody>
      </p:sp>
      <p:sp>
        <p:nvSpPr>
          <p:cNvPr id="116" name="Titolo 1"/>
          <p:cNvSpPr txBox="1">
            <a:spLocks noGrp="1"/>
          </p:cNvSpPr>
          <p:nvPr>
            <p:ph type="ctrTitle"/>
          </p:nvPr>
        </p:nvSpPr>
        <p:spPr>
          <a:xfrm>
            <a:off x="3911600" y="-1"/>
            <a:ext cx="7670800" cy="1631095"/>
          </a:xfrm>
          <a:prstGeom prst="rect">
            <a:avLst/>
          </a:prstGeom>
        </p:spPr>
        <p:txBody>
          <a:bodyPr/>
          <a:lstStyle/>
          <a:p>
            <a:r>
              <a:t>READY TO LEAVE</a:t>
            </a:r>
          </a:p>
        </p:txBody>
      </p:sp>
      <p:sp>
        <p:nvSpPr>
          <p:cNvPr id="118" name="CasellaDiTesto 4"/>
          <p:cNvSpPr txBox="1"/>
          <p:nvPr/>
        </p:nvSpPr>
        <p:spPr>
          <a:xfrm>
            <a:off x="-2867819" y="-2610372"/>
            <a:ext cx="47752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0000"/>
                </a:solidFill>
              </a:defRPr>
            </a:lvl1pPr>
          </a:lstStyle>
          <a:p>
            <a:r>
              <a:t>LONDON </a:t>
            </a:r>
          </a:p>
        </p:txBody>
      </p:sp>
      <p:pic>
        <p:nvPicPr>
          <p:cNvPr id="119" name="Oggetto 5" descr="Oggetto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96839" y="0"/>
            <a:ext cx="4008439" cy="5418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73" y="1"/>
            <a:ext cx="622838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8384" y="0"/>
            <a:ext cx="66061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asellaDiTesto 5"/>
          <p:cNvSpPr txBox="1"/>
          <p:nvPr/>
        </p:nvSpPr>
        <p:spPr>
          <a:xfrm>
            <a:off x="321733" y="128060"/>
            <a:ext cx="5130801" cy="830997"/>
          </a:xfrm>
          <a:prstGeom prst="rect">
            <a:avLst/>
          </a:prstGeom>
          <a:ln>
            <a:solidFill>
              <a:srgbClr val="DEEBF7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sz="2400">
                <a:solidFill>
                  <a:srgbClr val="FF0000"/>
                </a:solidFill>
              </a:rPr>
              <a:t>A MARVELLOUS SIGHT FROM THE TATE MODERN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61906" cy="1269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4948" y="-21530"/>
            <a:ext cx="7334252" cy="408545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CasellaDiTesto 6"/>
          <p:cNvSpPr txBox="1"/>
          <p:nvPr/>
        </p:nvSpPr>
        <p:spPr>
          <a:xfrm>
            <a:off x="118533" y="1743973"/>
            <a:ext cx="4044951" cy="396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Malvern House is located in 200, Pentonville Road, near  King’s Cross, one of the most popular railway and underground stations in London.</a:t>
            </a:r>
          </a:p>
          <a:p>
            <a:pPr>
              <a:defRPr sz="2800"/>
            </a:pPr>
            <a:endParaRPr/>
          </a:p>
          <a:p>
            <a:endParaRPr/>
          </a:p>
          <a:p>
            <a:pPr>
              <a:defRPr sz="2400"/>
            </a:pPr>
            <a:r>
              <a:t>The school staff is kind, friendly and above all professional.</a:t>
            </a:r>
          </a:p>
        </p:txBody>
      </p:sp>
      <p:pic>
        <p:nvPicPr>
          <p:cNvPr id="128" name="Immagine 7" descr="Immagin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4948" y="4085449"/>
            <a:ext cx="3354919" cy="277255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ttangolo 9"/>
          <p:cNvSpPr txBox="1"/>
          <p:nvPr/>
        </p:nvSpPr>
        <p:spPr>
          <a:xfrm>
            <a:off x="7586132" y="5056225"/>
            <a:ext cx="460586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The Director Kris Hall introduced his staff and the course plan in a compelling way.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Danilo Dolci - CLIL - 04.10.2017 Londra.pdf" descr="Danilo Dolci - CLIL - 04.10.2017 Londr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760" y="0"/>
            <a:ext cx="484928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-20170915-WA0006.jpg" descr="IMG-20170915-WA00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2620" y="-889000"/>
            <a:ext cx="7204480" cy="540336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All together with our teacher Rachel Kirsch.…"/>
          <p:cNvSpPr txBox="1"/>
          <p:nvPr/>
        </p:nvSpPr>
        <p:spPr>
          <a:xfrm>
            <a:off x="5370141" y="4862829"/>
            <a:ext cx="6915707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All together with our teacher Rachel Kirsch.</a:t>
            </a:r>
          </a:p>
          <a:p>
            <a:endParaRPr/>
          </a:p>
          <a:p>
            <a:r>
              <a:t>More than English: not only studying and learning but also sharing</a:t>
            </a:r>
          </a:p>
          <a:p>
            <a:r>
              <a:t>and having fun!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4957.jpg" descr="IMG_4957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8100" y="-165100"/>
            <a:ext cx="4811523" cy="3608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4989.jpg" descr="IMG_4989.jpg"/>
          <p:cNvPicPr>
            <a:picLocks noChangeAspect="1"/>
          </p:cNvPicPr>
          <p:nvPr/>
        </p:nvPicPr>
        <p:blipFill>
          <a:blip r:embed="rId3">
            <a:extLst/>
          </a:blip>
          <a:srcRect r="8333" b="22222"/>
          <a:stretch>
            <a:fillRect/>
          </a:stretch>
        </p:blipFill>
        <p:spPr>
          <a:xfrm>
            <a:off x="4971727" y="-165100"/>
            <a:ext cx="6529883" cy="4155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4958.jpg" descr="IMG_4958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149" y="3385982"/>
            <a:ext cx="4394471" cy="329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5515.jpg" descr="IMG_5515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422798" y="3460781"/>
            <a:ext cx="2706482" cy="3608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5517.jpg" descr="IMG_5517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156450" y="3600450"/>
            <a:ext cx="4676331" cy="350724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Interactive Pattern"/>
          <p:cNvSpPr txBox="1"/>
          <p:nvPr/>
        </p:nvSpPr>
        <p:spPr>
          <a:xfrm>
            <a:off x="9491291" y="5618479"/>
            <a:ext cx="2174924" cy="986791"/>
          </a:xfrm>
          <a:prstGeom prst="rect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rPr>
                <a:solidFill>
                  <a:srgbClr val="2DFF72"/>
                </a:solidFill>
              </a:rPr>
              <a:t>I</a:t>
            </a:r>
            <a:r>
              <a:rPr>
                <a:solidFill>
                  <a:srgbClr val="51BE45"/>
                </a:solidFill>
              </a:rPr>
              <a:t>nteractive Pattern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canvas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sz="4400" dirty="0" err="1" smtClean="0">
                <a:solidFill>
                  <a:srgbClr val="0070C0"/>
                </a:solidFill>
              </a:rPr>
              <a:t>Linoit.com</a:t>
            </a:r>
            <a:r>
              <a:rPr lang="it-IT" sz="4400" dirty="0" smtClean="0">
                <a:solidFill>
                  <a:srgbClr val="0070C0"/>
                </a:solidFill>
              </a:rPr>
              <a:t> and  </a:t>
            </a:r>
            <a:r>
              <a:rPr lang="it-IT" sz="4400" dirty="0" err="1" smtClean="0">
                <a:solidFill>
                  <a:srgbClr val="0070C0"/>
                </a:solidFill>
              </a:rPr>
              <a:t>Padlet.com</a:t>
            </a:r>
            <a:endParaRPr lang="it-IT" sz="4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4000" dirty="0" smtClean="0">
                <a:solidFill>
                  <a:srgbClr val="0070C0"/>
                </a:solidFill>
              </a:rPr>
              <a:t>           </a:t>
            </a:r>
            <a:endParaRPr lang="it-IT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(</a:t>
            </a:r>
            <a:r>
              <a:rPr lang="it-IT" sz="2800" dirty="0" err="1" smtClean="0">
                <a:solidFill>
                  <a:srgbClr val="FF0000"/>
                </a:solidFill>
              </a:rPr>
              <a:t>to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give</a:t>
            </a:r>
            <a:r>
              <a:rPr lang="it-IT" sz="2800" dirty="0" smtClean="0">
                <a:solidFill>
                  <a:srgbClr val="FF0000"/>
                </a:solidFill>
              </a:rPr>
              <a:t> information </a:t>
            </a:r>
            <a:r>
              <a:rPr lang="it-IT" sz="2800" dirty="0" err="1" smtClean="0">
                <a:solidFill>
                  <a:srgbClr val="FF0000"/>
                </a:solidFill>
              </a:rPr>
              <a:t>about</a:t>
            </a:r>
            <a:r>
              <a:rPr lang="it-IT" sz="2800" dirty="0" smtClean="0">
                <a:solidFill>
                  <a:srgbClr val="FF0000"/>
                </a:solidFill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</a:rPr>
              <a:t>topic</a:t>
            </a:r>
            <a:r>
              <a:rPr lang="it-IT" sz="2800" dirty="0" smtClean="0">
                <a:solidFill>
                  <a:srgbClr val="FF0000"/>
                </a:solidFill>
              </a:rPr>
              <a:t>, </a:t>
            </a:r>
            <a:r>
              <a:rPr lang="it-IT" sz="2400" dirty="0" err="1" smtClean="0">
                <a:solidFill>
                  <a:srgbClr val="FF0000"/>
                </a:solidFill>
              </a:rPr>
              <a:t>to</a:t>
            </a:r>
            <a:r>
              <a:rPr lang="it-IT" sz="2400" dirty="0" smtClean="0">
                <a:solidFill>
                  <a:srgbClr val="FF0000"/>
                </a:solidFill>
              </a:rPr>
              <a:t> share information and </a:t>
            </a:r>
            <a:r>
              <a:rPr lang="it-IT" sz="2400" dirty="0" err="1" smtClean="0">
                <a:solidFill>
                  <a:srgbClr val="FF0000"/>
                </a:solidFill>
              </a:rPr>
              <a:t>resources</a:t>
            </a:r>
            <a:r>
              <a:rPr lang="it-IT" sz="2800" dirty="0" smtClean="0">
                <a:solidFill>
                  <a:srgbClr val="FF0000"/>
                </a:solidFill>
              </a:rPr>
              <a:t>)</a:t>
            </a:r>
            <a:endParaRPr lang="it-IT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40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it-IT" sz="4400" dirty="0" err="1" smtClean="0">
                <a:solidFill>
                  <a:srgbClr val="0070C0"/>
                </a:solidFill>
              </a:rPr>
              <a:t>Blendspace</a:t>
            </a:r>
            <a:r>
              <a:rPr lang="it-IT" sz="4000" dirty="0" smtClean="0">
                <a:solidFill>
                  <a:srgbClr val="0070C0"/>
                </a:solidFill>
              </a:rPr>
              <a:t>  </a:t>
            </a:r>
            <a:r>
              <a:rPr lang="it-IT" sz="4000" dirty="0" smtClean="0">
                <a:solidFill>
                  <a:srgbClr val="0070C0"/>
                </a:solidFill>
                <a:hlinkClick r:id="rId2"/>
              </a:rPr>
              <a:t>www.tes.com/</a:t>
            </a:r>
            <a:r>
              <a:rPr lang="it-IT" sz="4000" dirty="0" err="1" smtClean="0">
                <a:solidFill>
                  <a:srgbClr val="0070C0"/>
                </a:solidFill>
                <a:hlinkClick r:id="rId2"/>
              </a:rPr>
              <a:t>lessons</a:t>
            </a:r>
            <a:endParaRPr lang="it-IT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40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Tes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teach</a:t>
            </a:r>
            <a:r>
              <a:rPr lang="it-IT" sz="2600" dirty="0" smtClean="0">
                <a:solidFill>
                  <a:srgbClr val="FF0000"/>
                </a:solidFill>
              </a:rPr>
              <a:t>:create </a:t>
            </a:r>
            <a:r>
              <a:rPr lang="it-IT" sz="2600" dirty="0" err="1" smtClean="0">
                <a:solidFill>
                  <a:srgbClr val="FF0000"/>
                </a:solidFill>
              </a:rPr>
              <a:t>digital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lessons</a:t>
            </a:r>
            <a:r>
              <a:rPr lang="it-IT" sz="2600" dirty="0" smtClean="0">
                <a:solidFill>
                  <a:srgbClr val="FF0000"/>
                </a:solidFill>
              </a:rPr>
              <a:t> in 5 </a:t>
            </a:r>
            <a:r>
              <a:rPr lang="it-IT" sz="2600" dirty="0" err="1" smtClean="0">
                <a:solidFill>
                  <a:srgbClr val="FF0000"/>
                </a:solidFill>
              </a:rPr>
              <a:t>minutes</a:t>
            </a:r>
            <a:endParaRPr lang="it-IT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40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to</a:t>
            </a:r>
            <a:r>
              <a:rPr lang="it-IT" sz="2400" dirty="0" smtClean="0">
                <a:solidFill>
                  <a:srgbClr val="FF0000"/>
                </a:solidFill>
              </a:rPr>
              <a:t> bookmark </a:t>
            </a:r>
            <a:r>
              <a:rPr lang="it-IT" sz="2400" dirty="0" err="1" smtClean="0">
                <a:solidFill>
                  <a:srgbClr val="FF0000"/>
                </a:solidFill>
              </a:rPr>
              <a:t>links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</a:rPr>
              <a:t>one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place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to</a:t>
            </a:r>
            <a:r>
              <a:rPr lang="it-IT" sz="2400" dirty="0" smtClean="0">
                <a:solidFill>
                  <a:srgbClr val="FF0000"/>
                </a:solidFill>
              </a:rPr>
              <a:t> share </a:t>
            </a:r>
            <a:r>
              <a:rPr lang="it-IT" sz="2400" dirty="0" err="1" smtClean="0">
                <a:solidFill>
                  <a:srgbClr val="FF0000"/>
                </a:solidFill>
              </a:rPr>
              <a:t>with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participants</a:t>
            </a:r>
            <a:r>
              <a:rPr lang="it-IT" sz="2400" dirty="0" smtClean="0">
                <a:solidFill>
                  <a:srgbClr val="FF0000"/>
                </a:solidFill>
              </a:rPr>
              <a:t>; </a:t>
            </a:r>
            <a:r>
              <a:rPr lang="it-IT" sz="2400" dirty="0" err="1" smtClean="0">
                <a:solidFill>
                  <a:srgbClr val="FF0000"/>
                </a:solidFill>
              </a:rPr>
              <a:t>to</a:t>
            </a:r>
            <a:r>
              <a:rPr lang="it-IT" sz="2400" dirty="0" smtClean="0">
                <a:solidFill>
                  <a:srgbClr val="FF0000"/>
                </a:solidFill>
              </a:rPr>
              <a:t> share </a:t>
            </a:r>
            <a:r>
              <a:rPr lang="it-IT" sz="2400" dirty="0" err="1" smtClean="0">
                <a:solidFill>
                  <a:srgbClr val="FF0000"/>
                </a:solidFill>
              </a:rPr>
              <a:t>lessons</a:t>
            </a:r>
            <a:r>
              <a:rPr lang="it-IT" sz="2400" dirty="0" smtClean="0">
                <a:solidFill>
                  <a:srgbClr val="FF0000"/>
                </a:solidFill>
              </a:rPr>
              <a:t>/</a:t>
            </a:r>
            <a:r>
              <a:rPr lang="it-IT" sz="2400" dirty="0" err="1" smtClean="0">
                <a:solidFill>
                  <a:srgbClr val="FF0000"/>
                </a:solidFill>
              </a:rPr>
              <a:t>links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with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strudents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to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be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done</a:t>
            </a:r>
            <a:r>
              <a:rPr lang="it-IT" sz="2400" dirty="0" smtClean="0">
                <a:solidFill>
                  <a:srgbClr val="FF0000"/>
                </a:solidFill>
              </a:rPr>
              <a:t> at home)</a:t>
            </a:r>
            <a:endParaRPr lang="it-IT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4000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Free online </a:t>
            </a:r>
            <a:r>
              <a:rPr lang="it-IT" dirty="0" err="1" smtClean="0">
                <a:solidFill>
                  <a:srgbClr val="00B0F0"/>
                </a:solidFill>
              </a:rPr>
              <a:t>courses</a:t>
            </a:r>
            <a:r>
              <a:rPr lang="it-IT" dirty="0" smtClean="0">
                <a:solidFill>
                  <a:srgbClr val="00B0F0"/>
                </a:solidFill>
              </a:rPr>
              <a:t> and </a:t>
            </a:r>
            <a:r>
              <a:rPr lang="it-IT" dirty="0" err="1" smtClean="0">
                <a:solidFill>
                  <a:srgbClr val="00B0F0"/>
                </a:solidFill>
              </a:rPr>
              <a:t>userful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Links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4000" dirty="0" smtClean="0">
                <a:solidFill>
                  <a:srgbClr val="00B050"/>
                </a:solidFill>
              </a:rPr>
              <a:t>MOOC (massive open online </a:t>
            </a:r>
            <a:r>
              <a:rPr lang="it-IT" sz="4000" dirty="0" err="1" smtClean="0">
                <a:solidFill>
                  <a:srgbClr val="00B050"/>
                </a:solidFill>
              </a:rPr>
              <a:t>courses</a:t>
            </a:r>
            <a:r>
              <a:rPr lang="it-IT" sz="40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it-IT" sz="4000" dirty="0" err="1" smtClean="0">
                <a:solidFill>
                  <a:srgbClr val="C00000"/>
                </a:solidFill>
              </a:rPr>
              <a:t>Futurelearn.com</a:t>
            </a:r>
            <a:endParaRPr lang="it-IT" sz="4000" dirty="0" smtClean="0">
              <a:solidFill>
                <a:srgbClr val="C00000"/>
              </a:solidFill>
            </a:endParaRPr>
          </a:p>
          <a:p>
            <a:r>
              <a:rPr lang="it-IT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TED.COM</a:t>
            </a:r>
            <a:endParaRPr lang="it-IT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it-IT" sz="4000" dirty="0" err="1" smtClean="0">
                <a:solidFill>
                  <a:srgbClr val="002060"/>
                </a:solidFill>
              </a:rPr>
              <a:t>Breakingnewenglish.com</a:t>
            </a:r>
            <a:endParaRPr lang="it-IT" sz="4000" dirty="0" smtClean="0">
              <a:solidFill>
                <a:srgbClr val="002060"/>
              </a:solidFill>
            </a:endParaRPr>
          </a:p>
          <a:p>
            <a:r>
              <a:rPr lang="it-IT" sz="4000" dirty="0" err="1" smtClean="0">
                <a:solidFill>
                  <a:schemeClr val="accent6"/>
                </a:solidFill>
              </a:rPr>
              <a:t>Onestopenglish.com</a:t>
            </a:r>
            <a:endParaRPr lang="it-IT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002060"/>
                </a:solidFill>
              </a:rPr>
              <a:t>BYOD (</a:t>
            </a:r>
            <a:r>
              <a:rPr lang="it-IT" sz="4800" dirty="0" err="1" smtClean="0">
                <a:solidFill>
                  <a:srgbClr val="002060"/>
                </a:solidFill>
              </a:rPr>
              <a:t>Bring</a:t>
            </a:r>
            <a:r>
              <a:rPr lang="it-IT" sz="4800" dirty="0" smtClean="0">
                <a:solidFill>
                  <a:srgbClr val="002060"/>
                </a:solidFill>
              </a:rPr>
              <a:t> </a:t>
            </a:r>
            <a:r>
              <a:rPr lang="it-IT" sz="4800" dirty="0" err="1" smtClean="0">
                <a:solidFill>
                  <a:srgbClr val="002060"/>
                </a:solidFill>
              </a:rPr>
              <a:t>your</a:t>
            </a:r>
            <a:r>
              <a:rPr lang="it-IT" sz="4800" dirty="0" smtClean="0">
                <a:solidFill>
                  <a:srgbClr val="002060"/>
                </a:solidFill>
              </a:rPr>
              <a:t> </a:t>
            </a:r>
            <a:r>
              <a:rPr lang="it-IT" sz="4800" dirty="0" err="1" smtClean="0">
                <a:solidFill>
                  <a:srgbClr val="002060"/>
                </a:solidFill>
              </a:rPr>
              <a:t>own</a:t>
            </a:r>
            <a:r>
              <a:rPr lang="it-IT" sz="4800" dirty="0" smtClean="0">
                <a:solidFill>
                  <a:srgbClr val="002060"/>
                </a:solidFill>
              </a:rPr>
              <a:t> </a:t>
            </a:r>
            <a:r>
              <a:rPr lang="it-IT" sz="4800" dirty="0" err="1" smtClean="0">
                <a:solidFill>
                  <a:srgbClr val="002060"/>
                </a:solidFill>
              </a:rPr>
              <a:t>devices</a:t>
            </a:r>
            <a:r>
              <a:rPr lang="it-IT" sz="4800" dirty="0" smtClean="0">
                <a:solidFill>
                  <a:srgbClr val="002060"/>
                </a:solidFill>
              </a:rPr>
              <a:t>)</a:t>
            </a:r>
            <a:endParaRPr lang="it-IT" sz="4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4400" dirty="0" err="1" smtClean="0">
                <a:solidFill>
                  <a:srgbClr val="0070C0"/>
                </a:solidFill>
              </a:rPr>
              <a:t>Fotobabble.com</a:t>
            </a:r>
            <a:r>
              <a:rPr lang="it-IT" sz="4400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  </a:t>
            </a:r>
            <a:r>
              <a:rPr lang="it-IT" dirty="0" smtClean="0"/>
              <a:t> </a:t>
            </a:r>
            <a:r>
              <a:rPr lang="it-IT" sz="3200" dirty="0" smtClean="0">
                <a:solidFill>
                  <a:srgbClr val="002060"/>
                </a:solidFill>
              </a:rPr>
              <a:t>A cute, </a:t>
            </a:r>
            <a:r>
              <a:rPr lang="it-IT" sz="3200" dirty="0" err="1" smtClean="0">
                <a:solidFill>
                  <a:srgbClr val="002060"/>
                </a:solidFill>
              </a:rPr>
              <a:t>fun</a:t>
            </a:r>
            <a:r>
              <a:rPr lang="it-IT" sz="3200" dirty="0" smtClean="0">
                <a:solidFill>
                  <a:srgbClr val="002060"/>
                </a:solidFill>
              </a:rPr>
              <a:t> way </a:t>
            </a:r>
            <a:r>
              <a:rPr lang="it-IT" sz="3200" dirty="0" err="1" smtClean="0">
                <a:solidFill>
                  <a:srgbClr val="002060"/>
                </a:solidFill>
              </a:rPr>
              <a:t>to</a:t>
            </a:r>
            <a:r>
              <a:rPr lang="it-IT" sz="3200" dirty="0" smtClean="0">
                <a:solidFill>
                  <a:srgbClr val="002060"/>
                </a:solidFill>
              </a:rPr>
              <a:t> share and narrate</a:t>
            </a:r>
          </a:p>
          <a:p>
            <a:pPr>
              <a:buNone/>
            </a:pP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photos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with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friends</a:t>
            </a:r>
            <a:r>
              <a:rPr lang="it-IT" sz="3200" dirty="0" smtClean="0">
                <a:solidFill>
                  <a:srgbClr val="002060"/>
                </a:solidFill>
              </a:rPr>
              <a:t> ; create </a:t>
            </a:r>
            <a:r>
              <a:rPr lang="it-IT" sz="3200" dirty="0" err="1" smtClean="0">
                <a:solidFill>
                  <a:srgbClr val="002060"/>
                </a:solidFill>
              </a:rPr>
              <a:t>talking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photos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slideshows</a:t>
            </a:r>
            <a:r>
              <a:rPr lang="it-IT" sz="3200" dirty="0" smtClean="0">
                <a:solidFill>
                  <a:srgbClr val="002060"/>
                </a:solidFill>
              </a:rPr>
              <a:t>.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332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Wingdings 2</vt:lpstr>
      <vt:lpstr>Città</vt:lpstr>
      <vt:lpstr>Presentazione standard di PowerPoint</vt:lpstr>
      <vt:lpstr>READY TO LEAVE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Digital canvas</vt:lpstr>
      <vt:lpstr>Free online courses and userful Links </vt:lpstr>
      <vt:lpstr>BYOD (Bring your own devices)</vt:lpstr>
      <vt:lpstr>Museums    Gathering ideas for a lesson to present the following day</vt:lpstr>
      <vt:lpstr>  The Wellcome Collection and    The  National Gallery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docenti</dc:creator>
  <cp:lastModifiedBy>Giupag</cp:lastModifiedBy>
  <cp:revision>31</cp:revision>
  <dcterms:modified xsi:type="dcterms:W3CDTF">2017-10-31T20:00:40Z</dcterms:modified>
</cp:coreProperties>
</file>